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sldIdLst>
    <p:sldId id="256" r:id="rId2"/>
    <p:sldId id="257" r:id="rId3"/>
    <p:sldId id="271" r:id="rId4"/>
    <p:sldId id="272" r:id="rId5"/>
    <p:sldId id="273" r:id="rId6"/>
    <p:sldId id="274" r:id="rId7"/>
    <p:sldId id="275" r:id="rId8"/>
    <p:sldId id="276" r:id="rId9"/>
    <p:sldId id="278" r:id="rId10"/>
    <p:sldId id="279" r:id="rId11"/>
    <p:sldId id="277" r:id="rId12"/>
    <p:sldId id="258" r:id="rId13"/>
    <p:sldId id="259" r:id="rId14"/>
    <p:sldId id="260" r:id="rId15"/>
    <p:sldId id="261" r:id="rId16"/>
    <p:sldId id="262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4" d="100"/>
          <a:sy n="114" d="100"/>
        </p:scale>
        <p:origin x="1853" y="10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5132" y="2059012"/>
            <a:ext cx="9146751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19" y="2166365"/>
            <a:ext cx="8603674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92086"/>
            <a:ext cx="6858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092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9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764484" y="0"/>
            <a:ext cx="2057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468" y="609600"/>
            <a:ext cx="1801785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609600"/>
            <a:ext cx="5979968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422855"/>
            <a:ext cx="2057397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32102" y="6422855"/>
            <a:ext cx="320975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4787" y="6422855"/>
            <a:ext cx="659819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61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5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5132" y="2059012"/>
            <a:ext cx="9146751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893" y="2208879"/>
            <a:ext cx="78867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4893" y="4006171"/>
            <a:ext cx="78867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30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7" y="2011680"/>
            <a:ext cx="365760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011680"/>
            <a:ext cx="365760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31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913470"/>
            <a:ext cx="365760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656566"/>
            <a:ext cx="365760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428" y="1913470"/>
            <a:ext cx="365760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428" y="2656564"/>
            <a:ext cx="365760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921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756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652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48840"/>
            <a:ext cx="4572000" cy="38404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92568" y="2147487"/>
            <a:ext cx="256032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296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0" y="2211494"/>
            <a:ext cx="4754880" cy="384048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5351" y="2150621"/>
            <a:ext cx="256032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2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62" y="176109"/>
            <a:ext cx="9141714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019" y="284176"/>
            <a:ext cx="777240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019" y="2011680"/>
            <a:ext cx="777240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557" y="6422855"/>
            <a:ext cx="2595043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91000" y="6422855"/>
            <a:ext cx="40606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5139" y="6422855"/>
            <a:ext cx="709698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634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t>Marketing Campaign: Southern Tech &amp; Comfort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Enhance sales in the South region with targeted strategies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3C2CED-04E2-4BBF-CDBC-BCEA2F8F0220}"/>
              </a:ext>
            </a:extLst>
          </p:cNvPr>
          <p:cNvSpPr txBox="1"/>
          <p:nvPr/>
        </p:nvSpPr>
        <p:spPr>
          <a:xfrm>
            <a:off x="134471" y="6188316"/>
            <a:ext cx="35836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Ramon Tomzer</a:t>
            </a:r>
          </a:p>
          <a:p>
            <a:r>
              <a:rPr lang="en-US" sz="1200" dirty="0"/>
              <a:t>8/10/23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39BB-FF8A-D1C4-E436-68D7B61C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Geographic overlook-west</a:t>
            </a:r>
          </a:p>
        </p:txBody>
      </p:sp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6D52A94B-3B28-72E2-DA2A-B8939B907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19" y="2011362"/>
            <a:ext cx="4478100" cy="4206875"/>
          </a:xfrm>
        </p:spPr>
      </p:pic>
      <p:pic>
        <p:nvPicPr>
          <p:cNvPr id="7" name="Picture 6" descr="A map of a city with green points&#10;&#10;Description automatically generated">
            <a:extLst>
              <a:ext uri="{FF2B5EF4-FFF2-40B4-BE49-F238E27FC236}">
                <a16:creationId xmlns:a16="http://schemas.microsoft.com/office/drawing/2014/main" id="{EEA0CCC6-D408-7E4C-859D-06156EE31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005" y="2662609"/>
            <a:ext cx="4274468" cy="290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45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6A7A3-04E8-AA2E-EE2B-5B7229207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Geographic overlook-South</a:t>
            </a:r>
          </a:p>
        </p:txBody>
      </p:sp>
      <p:pic>
        <p:nvPicPr>
          <p:cNvPr id="9" name="Content Placeholder 8" descr="A map of the united states&#10;&#10;Description automatically generated">
            <a:extLst>
              <a:ext uri="{FF2B5EF4-FFF2-40B4-BE49-F238E27FC236}">
                <a16:creationId xmlns:a16="http://schemas.microsoft.com/office/drawing/2014/main" id="{BC61501B-706C-D9D2-E552-157A52BCDE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3620" y="2011363"/>
            <a:ext cx="4136760" cy="4206875"/>
          </a:xfrm>
        </p:spPr>
      </p:pic>
    </p:spTree>
    <p:extLst>
      <p:ext uri="{BB962C8B-B14F-4D97-AF65-F5344CB8AC3E}">
        <p14:creationId xmlns:p14="http://schemas.microsoft.com/office/powerpoint/2010/main" val="3287418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dirty="0"/>
              <a:t>Tech Connect - South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Sub-Category: Phones</a:t>
            </a:r>
          </a:p>
          <a:p>
            <a:r>
              <a:rPr dirty="0"/>
              <a:t>Top Products: Samsung Galaxy Mega 6.3, Samsung Galaxy S4 Active, Wilson </a:t>
            </a:r>
            <a:r>
              <a:rPr dirty="0" err="1"/>
              <a:t>SignalBoost</a:t>
            </a:r>
            <a:endParaRPr dirty="0"/>
          </a:p>
          <a:p>
            <a:r>
              <a:rPr dirty="0"/>
              <a:t>Campaign Strategy:</a:t>
            </a:r>
          </a:p>
          <a:p>
            <a:r>
              <a:rPr dirty="0"/>
              <a:t>- Exclusive Discounts: Offer special promotions and bundles on top-selling phones.</a:t>
            </a:r>
          </a:p>
          <a:p>
            <a:r>
              <a:rPr dirty="0"/>
              <a:t>- Tech Events: Host virtual tech events showcasing the latest features.</a:t>
            </a:r>
          </a:p>
          <a:p>
            <a:r>
              <a:rPr dirty="0"/>
              <a:t>- Partnership with Carriers: Collaborate with local mobile carriers for exclusive deals.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dirty="0"/>
              <a:t>South Office Makeover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Sub-Category: Machines &amp; Chairs</a:t>
            </a:r>
          </a:p>
          <a:p>
            <a:r>
              <a:rPr dirty="0"/>
              <a:t>Top Products: Cisco </a:t>
            </a:r>
            <a:r>
              <a:rPr dirty="0" err="1"/>
              <a:t>TelePresence</a:t>
            </a:r>
            <a:r>
              <a:rPr dirty="0"/>
              <a:t> System, High-Back Leather Managers Chair, HON 5400 Series Task Chairs</a:t>
            </a:r>
          </a:p>
          <a:p>
            <a:r>
              <a:rPr dirty="0"/>
              <a:t>Campaign Strategy:</a:t>
            </a:r>
          </a:p>
          <a:p>
            <a:r>
              <a:rPr dirty="0"/>
              <a:t>- Office Upgrade Packages: Create bundled packages combining chairs and video conferencing units.</a:t>
            </a:r>
          </a:p>
          <a:p>
            <a:r>
              <a:rPr dirty="0"/>
              <a:t>- Virtual Office Tours: Showcase how these products can enhance the office environment through virtual tours.</a:t>
            </a:r>
          </a:p>
          <a:p>
            <a:r>
              <a:rPr dirty="0"/>
              <a:t>- B2B Outreach: Target businesses in the South region for bulk purchases with special discounts.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dirty="0"/>
              <a:t>Cross-Promotion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t>- Loyalty Program: Encourage repeat purchases across the top sub-categories by implementing a loyalty rewards program.</a:t>
            </a:r>
          </a:p>
          <a:p>
            <a:r>
              <a:t>- Social Media Engagement: Utilize local influencers to promote products through social media platforms.</a:t>
            </a:r>
          </a:p>
          <a:p>
            <a:r>
              <a:t>- Community Outreach: Participate in community events and fairs to create brand awareness.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dirty="0"/>
              <a:t>Measurement &amp;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Sales Tracking: Monitor sales of targeted products to assess campaign effectiveness.</a:t>
            </a:r>
          </a:p>
          <a:p>
            <a:r>
              <a:t>- Customer Feedback: Gather feedback through surveys to understand customer preferences.</a:t>
            </a:r>
          </a:p>
          <a:p>
            <a:r>
              <a:t>- ROI Analysis: Evaluate the return on investment to ensure that the campaign is cost-effective.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campaign leverages the data-driven insights from the South region to create targeted promotions and activities that resonate with local preferences and needs. By focusing on top-performing products within key sub-categories, the campaign aims to optimize sales and customer engagement.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areas of opportunity to increase sales bringing a lagging region in line with other regions.</a:t>
            </a:r>
          </a:p>
          <a:p>
            <a:endParaRPr lang="en-US" dirty="0"/>
          </a:p>
          <a:p>
            <a:r>
              <a:rPr dirty="0"/>
              <a:t>Enhance sales in the South region by focusing on the top-performing sub-categories: Phones, Machines, and Chairs.</a:t>
            </a:r>
            <a:endParaRPr lang="en-US" dirty="0"/>
          </a:p>
          <a:p>
            <a:endParaRPr lang="en-US" dirty="0"/>
          </a:p>
          <a:p>
            <a:r>
              <a:rPr lang="en-US" dirty="0"/>
              <a:t>Establish a foothold and expand customer base in given a region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45B78-F9AA-4BC5-8E3B-623870BF3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Customers by region</a:t>
            </a:r>
          </a:p>
        </p:txBody>
      </p:sp>
      <p:pic>
        <p:nvPicPr>
          <p:cNvPr id="11" name="Content Placeholder 10" descr="A graph of blue rectangular bars&#10;&#10;Description automatically generated with medium confidence">
            <a:extLst>
              <a:ext uri="{FF2B5EF4-FFF2-40B4-BE49-F238E27FC236}">
                <a16:creationId xmlns:a16="http://schemas.microsoft.com/office/drawing/2014/main" id="{17022341-7DE0-03B9-61B6-BEC7E26ED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3404" y="2011363"/>
            <a:ext cx="6537191" cy="4206875"/>
          </a:xfrm>
        </p:spPr>
      </p:pic>
    </p:spTree>
    <p:extLst>
      <p:ext uri="{BB962C8B-B14F-4D97-AF65-F5344CB8AC3E}">
        <p14:creationId xmlns:p14="http://schemas.microsoft.com/office/powerpoint/2010/main" val="845081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6ED85-E83C-0DC6-0EA7-A804C75B4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Sales by region</a:t>
            </a:r>
          </a:p>
        </p:txBody>
      </p:sp>
      <p:pic>
        <p:nvPicPr>
          <p:cNvPr id="5" name="Content Placeholder 4" descr="A graph of sales by region">
            <a:extLst>
              <a:ext uri="{FF2B5EF4-FFF2-40B4-BE49-F238E27FC236}">
                <a16:creationId xmlns:a16="http://schemas.microsoft.com/office/drawing/2014/main" id="{C205BAC5-B2CE-7A49-310F-C3B67F4F4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3424" y="2011363"/>
            <a:ext cx="6737152" cy="4206875"/>
          </a:xfrm>
        </p:spPr>
      </p:pic>
    </p:spTree>
    <p:extLst>
      <p:ext uri="{BB962C8B-B14F-4D97-AF65-F5344CB8AC3E}">
        <p14:creationId xmlns:p14="http://schemas.microsoft.com/office/powerpoint/2010/main" val="4158825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91F21-A9A5-605D-840D-BFE34EC4D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West vs. south regions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683883-167A-56E9-D847-AA7F760069F1}"/>
              </a:ext>
            </a:extLst>
          </p:cNvPr>
          <p:cNvSpPr txBox="1"/>
          <p:nvPr/>
        </p:nvSpPr>
        <p:spPr>
          <a:xfrm>
            <a:off x="685019" y="5069541"/>
            <a:ext cx="76924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Although 2 of 3 sub-categories match in these regions, there is a large disparity of total sales for each subcategory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likely due to the much larger number of customers in the west region (approx. 1/3 more customers)</a:t>
            </a:r>
          </a:p>
          <a:p>
            <a:endParaRPr lang="en-US" dirty="0"/>
          </a:p>
        </p:txBody>
      </p:sp>
      <p:pic>
        <p:nvPicPr>
          <p:cNvPr id="15" name="Content Placeholder 14" descr="A graph of sales&#10;&#10;Description automatically generated">
            <a:extLst>
              <a:ext uri="{FF2B5EF4-FFF2-40B4-BE49-F238E27FC236}">
                <a16:creationId xmlns:a16="http://schemas.microsoft.com/office/drawing/2014/main" id="{052454D0-E1E7-85D3-C8F2-E9C0BA33CB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877" y="2253375"/>
            <a:ext cx="3999620" cy="2503195"/>
          </a:xfrm>
        </p:spPr>
      </p:pic>
      <p:pic>
        <p:nvPicPr>
          <p:cNvPr id="17" name="Picture 16" descr="A graph of sales&#10;&#10;Description automatically generated">
            <a:extLst>
              <a:ext uri="{FF2B5EF4-FFF2-40B4-BE49-F238E27FC236}">
                <a16:creationId xmlns:a16="http://schemas.microsoft.com/office/drawing/2014/main" id="{89C4FC0D-5E81-249D-04AC-F56E6973B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872" y="2253375"/>
            <a:ext cx="4102251" cy="250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11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272BF-91E6-94D8-9FC9-A026398D7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Subcategory sales - south</a:t>
            </a:r>
          </a:p>
        </p:txBody>
      </p:sp>
      <p:pic>
        <p:nvPicPr>
          <p:cNvPr id="7" name="Content Placeholder 6" descr="A graph of sales&#10;&#10;Description automatically generated">
            <a:extLst>
              <a:ext uri="{FF2B5EF4-FFF2-40B4-BE49-F238E27FC236}">
                <a16:creationId xmlns:a16="http://schemas.microsoft.com/office/drawing/2014/main" id="{625CC096-08FA-6F7D-696A-FFAA862EB3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3433" y="2011363"/>
            <a:ext cx="6837133" cy="4206875"/>
          </a:xfrm>
        </p:spPr>
      </p:pic>
    </p:spTree>
    <p:extLst>
      <p:ext uri="{BB962C8B-B14F-4D97-AF65-F5344CB8AC3E}">
        <p14:creationId xmlns:p14="http://schemas.microsoft.com/office/powerpoint/2010/main" val="241183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A46A-6F26-9303-83F0-082082935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Geographic overlook</a:t>
            </a:r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32570168-A780-A491-69DA-287F88B17D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564" y="2011363"/>
            <a:ext cx="7646871" cy="4206875"/>
          </a:xfrm>
        </p:spPr>
      </p:pic>
    </p:spTree>
    <p:extLst>
      <p:ext uri="{BB962C8B-B14F-4D97-AF65-F5344CB8AC3E}">
        <p14:creationId xmlns:p14="http://schemas.microsoft.com/office/powerpoint/2010/main" val="2582639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E25B6-9799-C96E-EFA6-9EAA442AA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Geographic overlook-East</a:t>
            </a:r>
          </a:p>
        </p:txBody>
      </p:sp>
      <p:pic>
        <p:nvPicPr>
          <p:cNvPr id="5" name="Content Placeholder 4" descr="A map with a location on it&#10;&#10;Description automatically generated">
            <a:extLst>
              <a:ext uri="{FF2B5EF4-FFF2-40B4-BE49-F238E27FC236}">
                <a16:creationId xmlns:a16="http://schemas.microsoft.com/office/drawing/2014/main" id="{B9CF96DA-3C24-8B13-A569-9D52E6BF6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9939" y="2011363"/>
            <a:ext cx="5914032" cy="4257200"/>
          </a:xfrm>
        </p:spPr>
      </p:pic>
    </p:spTree>
    <p:extLst>
      <p:ext uri="{BB962C8B-B14F-4D97-AF65-F5344CB8AC3E}">
        <p14:creationId xmlns:p14="http://schemas.microsoft.com/office/powerpoint/2010/main" val="1067644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A12A1-2E40-D442-A8B2-EA270E074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Geographic overlook-central</a:t>
            </a:r>
          </a:p>
        </p:txBody>
      </p:sp>
      <p:pic>
        <p:nvPicPr>
          <p:cNvPr id="5" name="Content Placeholder 4" descr="A map with a location pin&#10;&#10;Description automatically generated">
            <a:extLst>
              <a:ext uri="{FF2B5EF4-FFF2-40B4-BE49-F238E27FC236}">
                <a16:creationId xmlns:a16="http://schemas.microsoft.com/office/drawing/2014/main" id="{61ECC6D2-1137-D8F2-A778-5953439AB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9187" y="2011363"/>
            <a:ext cx="4405625" cy="4206875"/>
          </a:xfrm>
        </p:spPr>
      </p:pic>
    </p:spTree>
    <p:extLst>
      <p:ext uri="{BB962C8B-B14F-4D97-AF65-F5344CB8AC3E}">
        <p14:creationId xmlns:p14="http://schemas.microsoft.com/office/powerpoint/2010/main" val="41242477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1204</TotalTime>
  <Words>421</Words>
  <Application>Microsoft Office PowerPoint</Application>
  <PresentationFormat>On-screen Show (4:3)</PresentationFormat>
  <Paragraphs>45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Corbel</vt:lpstr>
      <vt:lpstr>Wingdings</vt:lpstr>
      <vt:lpstr>Banded</vt:lpstr>
      <vt:lpstr>Marketing Campaign: Southern Tech &amp; Comfort</vt:lpstr>
      <vt:lpstr>Objective</vt:lpstr>
      <vt:lpstr>Customers by region</vt:lpstr>
      <vt:lpstr>Sales by region</vt:lpstr>
      <vt:lpstr>West vs. south regions</vt:lpstr>
      <vt:lpstr>Subcategory sales - south</vt:lpstr>
      <vt:lpstr>Geographic overlook</vt:lpstr>
      <vt:lpstr>Geographic overlook-East</vt:lpstr>
      <vt:lpstr>Geographic overlook-central</vt:lpstr>
      <vt:lpstr>Geographic overlook-west</vt:lpstr>
      <vt:lpstr>Geographic overlook-South</vt:lpstr>
      <vt:lpstr>Tech Connect - South</vt:lpstr>
      <vt:lpstr>South Office Makeover</vt:lpstr>
      <vt:lpstr>Cross-Promotion Strategies</vt:lpstr>
      <vt:lpstr>Measurement &amp; Evaluation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Campaign: Southern Tech &amp; Comfort</dc:title>
  <dc:subject/>
  <dc:creator/>
  <cp:keywords/>
  <dc:description>generated using python-pptx</dc:description>
  <cp:lastModifiedBy>Ramon Tomzer</cp:lastModifiedBy>
  <cp:revision>8</cp:revision>
  <dcterms:created xsi:type="dcterms:W3CDTF">2013-01-27T09:14:16Z</dcterms:created>
  <dcterms:modified xsi:type="dcterms:W3CDTF">2023-08-11T14:53:12Z</dcterms:modified>
  <cp:category/>
</cp:coreProperties>
</file>

<file path=docProps/thumbnail.jpeg>
</file>